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6" d="100"/>
          <a:sy n="66" d="100"/>
        </p:scale>
        <p:origin x="6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F0E9B6-2ABA-480E-963D-B88536503AD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023600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06872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25605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3395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0E9B6-2ABA-480E-963D-B88536503AD2}"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18413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F0E9B6-2ABA-480E-963D-B88536503AD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27556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F0E9B6-2ABA-480E-963D-B88536503AD2}"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986796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F0E9B6-2ABA-480E-963D-B88536503AD2}"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190716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0E9B6-2ABA-480E-963D-B88536503AD2}"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98542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0E9B6-2ABA-480E-963D-B88536503AD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67809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0E9B6-2ABA-480E-963D-B88536503AD2}"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84506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0E9B6-2ABA-480E-963D-B88536503AD2}"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79DE2-2956-4560-819E-16C512E8A8AD}" type="slidenum">
              <a:rPr lang="en-US" smtClean="0"/>
              <a:t>‹#›</a:t>
            </a:fld>
            <a:endParaRPr lang="en-US"/>
          </a:p>
        </p:txBody>
      </p:sp>
    </p:spTree>
    <p:extLst>
      <p:ext uri="{BB962C8B-B14F-4D97-AF65-F5344CB8AC3E}">
        <p14:creationId xmlns:p14="http://schemas.microsoft.com/office/powerpoint/2010/main" val="4236422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75857" y="1740582"/>
            <a:ext cx="5998028" cy="1786390"/>
          </a:xfrm>
        </p:spPr>
        <p:txBody>
          <a:bodyPr>
            <a:normAutofit lnSpcReduction="10000"/>
          </a:bodyPr>
          <a:lstStyle/>
          <a:p>
            <a:r>
              <a:rPr lang="en-US" sz="4800" b="1" dirty="0">
                <a:solidFill>
                  <a:srgbClr val="FF0000"/>
                </a:solidFill>
                <a:latin typeface="Castellar" panose="020A0402060406010301" pitchFamily="18" charset="0"/>
                <a:cs typeface="Times New Roman" panose="02020603050405020304" pitchFamily="18" charset="0"/>
              </a:rPr>
              <a:t>Beautiful  Bangladesh</a:t>
            </a:r>
          </a:p>
          <a:p>
            <a:r>
              <a:rPr lang="en-US" sz="2800" b="1" dirty="0">
                <a:solidFill>
                  <a:srgbClr val="00B050"/>
                </a:solidFill>
                <a:latin typeface="Times New Roman" panose="02020603050405020304" pitchFamily="18" charset="0"/>
                <a:cs typeface="Times New Roman" panose="02020603050405020304" pitchFamily="18" charset="0"/>
              </a:rPr>
              <a:t>Presented by Abu </a:t>
            </a:r>
            <a:r>
              <a:rPr lang="en-US" sz="2800" b="1" dirty="0" err="1">
                <a:solidFill>
                  <a:srgbClr val="00B050"/>
                </a:solidFill>
                <a:latin typeface="Times New Roman" panose="02020603050405020304" pitchFamily="18" charset="0"/>
                <a:cs typeface="Times New Roman" panose="02020603050405020304" pitchFamily="18" charset="0"/>
              </a:rPr>
              <a:t>bakar</a:t>
            </a:r>
            <a:endParaRPr lang="en-US" sz="28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96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1052740"/>
            <a:ext cx="5682343" cy="1211489"/>
          </a:xfrm>
        </p:spPr>
        <p:txBody>
          <a:bodyPr>
            <a:noAutofit/>
          </a:bodyPr>
          <a:lstStyle/>
          <a:p>
            <a:pPr marL="0" indent="0">
              <a:buNone/>
            </a:pPr>
            <a:r>
              <a:rPr lang="en-US" sz="6000" dirty="0">
                <a:solidFill>
                  <a:srgbClr val="FF0000"/>
                </a:solidFill>
                <a:latin typeface="Imprint MT Shadow" panose="04020605060303030202" pitchFamily="82" charset="0"/>
              </a:rPr>
              <a:t>THANK YOU</a:t>
            </a:r>
          </a:p>
        </p:txBody>
      </p:sp>
      <p:pic>
        <p:nvPicPr>
          <p:cNvPr id="4" name="Picture 3"/>
          <p:cNvPicPr>
            <a:picLocks noChangeAspect="1"/>
          </p:cNvPicPr>
          <p:nvPr/>
        </p:nvPicPr>
        <p:blipFill>
          <a:blip r:embed="rId2"/>
          <a:stretch>
            <a:fillRect/>
          </a:stretch>
        </p:blipFill>
        <p:spPr>
          <a:xfrm>
            <a:off x="3733800" y="2264229"/>
            <a:ext cx="3037114" cy="3102428"/>
          </a:xfrm>
          <a:prstGeom prst="rect">
            <a:avLst/>
          </a:prstGeom>
        </p:spPr>
      </p:pic>
    </p:spTree>
    <p:extLst>
      <p:ext uri="{BB962C8B-B14F-4D97-AF65-F5344CB8AC3E}">
        <p14:creationId xmlns:p14="http://schemas.microsoft.com/office/powerpoint/2010/main" val="423629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76600" cy="1325563"/>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Independence</a:t>
            </a:r>
          </a:p>
        </p:txBody>
      </p:sp>
      <p:sp>
        <p:nvSpPr>
          <p:cNvPr id="3" name="Content Placeholder 2"/>
          <p:cNvSpPr>
            <a:spLocks noGrp="1"/>
          </p:cNvSpPr>
          <p:nvPr>
            <p:ph idx="1"/>
          </p:nvPr>
        </p:nvSpPr>
        <p:spPr>
          <a:xfrm>
            <a:off x="838200" y="3893910"/>
            <a:ext cx="10515600" cy="1690461"/>
          </a:xfrm>
        </p:spPr>
        <p:txBody>
          <a:bodyPr>
            <a:normAutofit/>
          </a:bodyPr>
          <a:lstStyle/>
          <a:p>
            <a:r>
              <a:rPr lang="en-US" sz="2000" dirty="0">
                <a:latin typeface="Times New Roman" panose="02020603050405020304" pitchFamily="18" charset="0"/>
                <a:cs typeface="Times New Roman" panose="02020603050405020304" pitchFamily="18" charset="0"/>
              </a:rPr>
              <a:t>The Bangladesh Liberation War started on 26 March and lasted till 16 December 1971 which is celebrated as Victory Day in Bangladesh. In the early hours of March 26, 1971, the undisputed leader of Bengali, Sheikh </a:t>
            </a:r>
            <a:r>
              <a:rPr lang="en-US" sz="2000" dirty="0" err="1">
                <a:latin typeface="Times New Roman" panose="02020603050405020304" pitchFamily="18" charset="0"/>
                <a:cs typeface="Times New Roman" panose="02020603050405020304" pitchFamily="18" charset="0"/>
              </a:rPr>
              <a:t>Mujibur</a:t>
            </a:r>
            <a:r>
              <a:rPr lang="en-US" sz="2000" dirty="0">
                <a:latin typeface="Times New Roman" panose="02020603050405020304" pitchFamily="18" charset="0"/>
                <a:cs typeface="Times New Roman" panose="02020603050405020304" pitchFamily="18" charset="0"/>
              </a:rPr>
              <a:t> Rahman, declared independence before being arrested by the Pakistani army.</a:t>
            </a:r>
          </a:p>
        </p:txBody>
      </p:sp>
      <p:pic>
        <p:nvPicPr>
          <p:cNvPr id="4" name="Picture 3"/>
          <p:cNvPicPr>
            <a:picLocks noChangeAspect="1"/>
          </p:cNvPicPr>
          <p:nvPr/>
        </p:nvPicPr>
        <p:blipFill>
          <a:blip r:embed="rId2"/>
          <a:stretch>
            <a:fillRect/>
          </a:stretch>
        </p:blipFill>
        <p:spPr>
          <a:xfrm>
            <a:off x="4114800" y="1527402"/>
            <a:ext cx="3041197" cy="2019186"/>
          </a:xfrm>
          <a:prstGeom prst="rect">
            <a:avLst/>
          </a:prstGeom>
        </p:spPr>
      </p:pic>
    </p:spTree>
    <p:extLst>
      <p:ext uri="{BB962C8B-B14F-4D97-AF65-F5344CB8AC3E}">
        <p14:creationId xmlns:p14="http://schemas.microsoft.com/office/powerpoint/2010/main" val="252295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Liberation War</a:t>
            </a:r>
          </a:p>
        </p:txBody>
      </p:sp>
      <p:sp>
        <p:nvSpPr>
          <p:cNvPr id="3" name="Content Placeholder 2"/>
          <p:cNvSpPr>
            <a:spLocks noGrp="1"/>
          </p:cNvSpPr>
          <p:nvPr>
            <p:ph idx="1"/>
          </p:nvPr>
        </p:nvSpPr>
        <p:spPr>
          <a:xfrm>
            <a:off x="914400" y="5026025"/>
            <a:ext cx="10515600" cy="1091746"/>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The war began after the Pakistani military junta based in West Pakistan launched Operation Searchlight against the people of East Pakistan on the night of 25 March 1971. It pursued the systematic elimination of nationalist Bengali civilians, students, intelligentsia, religious minorities and armed personnel.</a:t>
            </a:r>
          </a:p>
        </p:txBody>
      </p:sp>
      <p:pic>
        <p:nvPicPr>
          <p:cNvPr id="4" name="Picture 3"/>
          <p:cNvPicPr>
            <a:picLocks noChangeAspect="1"/>
          </p:cNvPicPr>
          <p:nvPr/>
        </p:nvPicPr>
        <p:blipFill>
          <a:blip r:embed="rId2"/>
          <a:stretch>
            <a:fillRect/>
          </a:stretch>
        </p:blipFill>
        <p:spPr>
          <a:xfrm>
            <a:off x="3015343" y="1690688"/>
            <a:ext cx="5823857" cy="2728912"/>
          </a:xfrm>
          <a:prstGeom prst="rect">
            <a:avLst/>
          </a:prstGeom>
        </p:spPr>
      </p:pic>
    </p:spTree>
    <p:extLst>
      <p:ext uri="{BB962C8B-B14F-4D97-AF65-F5344CB8AC3E}">
        <p14:creationId xmlns:p14="http://schemas.microsoft.com/office/powerpoint/2010/main" val="369170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q"/>
            </a:pPr>
            <a:r>
              <a:rPr lang="en-US" sz="3200" b="1" u="sng" dirty="0" err="1">
                <a:solidFill>
                  <a:srgbClr val="002060"/>
                </a:solidFill>
                <a:latin typeface="Times New Roman" panose="02020603050405020304" pitchFamily="18" charset="0"/>
                <a:cs typeface="Times New Roman" panose="02020603050405020304" pitchFamily="18" charset="0"/>
              </a:rPr>
              <a:t>Cultuer</a:t>
            </a:r>
            <a:r>
              <a:rPr lang="en-US" sz="3200" b="1" u="sng" dirty="0">
                <a:solidFill>
                  <a:srgbClr val="002060"/>
                </a:solidFill>
                <a:latin typeface="Times New Roman" panose="02020603050405020304" pitchFamily="18" charset="0"/>
                <a:cs typeface="Times New Roman" panose="02020603050405020304" pitchFamily="18" charset="0"/>
              </a:rPr>
              <a:t> of BD</a:t>
            </a:r>
          </a:p>
        </p:txBody>
      </p:sp>
      <p:pic>
        <p:nvPicPr>
          <p:cNvPr id="4" name="Content Placeholder 3"/>
          <p:cNvPicPr>
            <a:picLocks noGrp="1" noChangeAspect="1"/>
          </p:cNvPicPr>
          <p:nvPr>
            <p:ph idx="1"/>
          </p:nvPr>
        </p:nvPicPr>
        <p:blipFill>
          <a:blip r:embed="rId4"/>
          <a:stretch>
            <a:fillRect/>
          </a:stretch>
        </p:blipFill>
        <p:spPr>
          <a:xfrm>
            <a:off x="7542727" y="3095625"/>
            <a:ext cx="3591825" cy="2305101"/>
          </a:xfrm>
          <a:prstGeom prst="rect">
            <a:avLst/>
          </a:prstGeom>
        </p:spPr>
      </p:pic>
      <p:sp>
        <p:nvSpPr>
          <p:cNvPr id="5" name="Rectangle 4"/>
          <p:cNvSpPr/>
          <p:nvPr/>
        </p:nvSpPr>
        <p:spPr>
          <a:xfrm>
            <a:off x="838200" y="1491302"/>
            <a:ext cx="10165724" cy="101566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Bengal region has a multifaceted folk heritage, enriched by its ancient animist, Buddhist, Hindu, and Muslim roots. Weaving, pottery and terracotta sculpture are some of the earliest forms of artistic expression</a:t>
            </a:r>
            <a:r>
              <a:rPr lang="en-US" dirty="0"/>
              <a:t>.</a:t>
            </a:r>
          </a:p>
        </p:txBody>
      </p:sp>
      <p:pic>
        <p:nvPicPr>
          <p:cNvPr id="6" name="Picture 5"/>
          <p:cNvPicPr>
            <a:picLocks noChangeAspect="1"/>
          </p:cNvPicPr>
          <p:nvPr/>
        </p:nvPicPr>
        <p:blipFill>
          <a:blip r:embed="rId5"/>
          <a:stretch>
            <a:fillRect/>
          </a:stretch>
        </p:blipFill>
        <p:spPr>
          <a:xfrm>
            <a:off x="4305530" y="3322813"/>
            <a:ext cx="2958309" cy="2077914"/>
          </a:xfrm>
          <a:prstGeom prst="rect">
            <a:avLst/>
          </a:prstGeom>
        </p:spPr>
      </p:pic>
      <p:pic>
        <p:nvPicPr>
          <p:cNvPr id="3" name="WhatsApp Video 2024-12-04 at 01.18.48_bcdac8df">
            <a:hlinkClick r:id="" action="ppaction://media"/>
            <a:extLst>
              <a:ext uri="{FF2B5EF4-FFF2-40B4-BE49-F238E27FC236}">
                <a16:creationId xmlns:a16="http://schemas.microsoft.com/office/drawing/2014/main" id="{3F90C43E-7296-3E20-B558-F737C35968CC}"/>
              </a:ext>
            </a:extLst>
          </p:cNvPr>
          <p:cNvPicPr>
            <a:picLocks noChangeAspect="1"/>
          </p:cNvPicPr>
          <p:nvPr>
            <a:videoFile r:link="rId2"/>
            <p:extLst>
              <p:ext uri="{DAA4B4D4-6D71-4841-9C94-3DE7FCFB9230}">
                <p14:media xmlns:p14="http://schemas.microsoft.com/office/powerpoint/2010/main" r:embed="rId1">
                  <p14:bmkLst>
                    <p14:bmk name="Bookmark 1" time="3316.9324"/>
                    <p14:bmk name="Bookmark 2" time="3379.9948"/>
                  </p14:bmkLst>
                </p14:media>
              </p:ext>
            </p:extLst>
          </p:nvPr>
        </p:nvPicPr>
        <p:blipFill>
          <a:blip r:embed="rId6"/>
          <a:stretch>
            <a:fillRect/>
          </a:stretch>
        </p:blipFill>
        <p:spPr>
          <a:xfrm>
            <a:off x="396808" y="3070496"/>
            <a:ext cx="4064000" cy="2336800"/>
          </a:xfrm>
          <a:prstGeom prst="rect">
            <a:avLst/>
          </a:prstGeom>
          <a:ln>
            <a:solidFill>
              <a:srgbClr val="00B0F0"/>
            </a:solidFill>
          </a:ln>
          <a:effectLst/>
        </p:spPr>
      </p:pic>
    </p:spTree>
    <p:extLst>
      <p:ext uri="{BB962C8B-B14F-4D97-AF65-F5344CB8AC3E}">
        <p14:creationId xmlns:p14="http://schemas.microsoft.com/office/powerpoint/2010/main" val="2034938715"/>
      </p:ext>
    </p:extLst>
  </p:cSld>
  <p:clrMapOvr>
    <a:masterClrMapping/>
  </p:clrMapOvr>
  <p:transition spd="slow">
    <p:randomBar dir="vert"/>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971" y="402772"/>
            <a:ext cx="2645229" cy="816428"/>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Beauty</a:t>
            </a:r>
          </a:p>
        </p:txBody>
      </p:sp>
      <p:pic>
        <p:nvPicPr>
          <p:cNvPr id="4" name="Content Placeholder 3"/>
          <p:cNvPicPr>
            <a:picLocks noGrp="1" noChangeAspect="1"/>
          </p:cNvPicPr>
          <p:nvPr>
            <p:ph idx="1"/>
          </p:nvPr>
        </p:nvPicPr>
        <p:blipFill>
          <a:blip r:embed="rId2"/>
          <a:stretch>
            <a:fillRect/>
          </a:stretch>
        </p:blipFill>
        <p:spPr>
          <a:xfrm>
            <a:off x="859971" y="2394858"/>
            <a:ext cx="5344886" cy="2928255"/>
          </a:xfrm>
          <a:prstGeom prst="rect">
            <a:avLst/>
          </a:prstGeom>
        </p:spPr>
      </p:pic>
      <p:sp>
        <p:nvSpPr>
          <p:cNvPr id="5" name="Rectangle 4"/>
          <p:cNvSpPr/>
          <p:nvPr/>
        </p:nvSpPr>
        <p:spPr>
          <a:xfrm>
            <a:off x="859971" y="1315721"/>
            <a:ext cx="11005458" cy="646331"/>
          </a:xfrm>
          <a:prstGeom prst="rect">
            <a:avLst/>
          </a:prstGeom>
        </p:spPr>
        <p:txBody>
          <a:bodyPr wrap="square">
            <a:spAutoFit/>
          </a:bodyPr>
          <a:lstStyle/>
          <a:p>
            <a:r>
              <a:rPr lang="en-US" dirty="0"/>
              <a:t>Bangladesh has a land of enormous natural beauty, hundreds of rivers, crystal clear water, lakes surrounded by green hills, tropical rain forests, world's largest mangrove forest, home of the Royal Bengal Tiger and the wild lives</a:t>
            </a:r>
          </a:p>
        </p:txBody>
      </p:sp>
      <p:pic>
        <p:nvPicPr>
          <p:cNvPr id="6" name="Picture 5"/>
          <p:cNvPicPr>
            <a:picLocks noChangeAspect="1"/>
          </p:cNvPicPr>
          <p:nvPr/>
        </p:nvPicPr>
        <p:blipFill>
          <a:blip r:embed="rId3"/>
          <a:stretch>
            <a:fillRect/>
          </a:stretch>
        </p:blipFill>
        <p:spPr>
          <a:xfrm>
            <a:off x="7271657" y="2394858"/>
            <a:ext cx="4474029" cy="2928255"/>
          </a:xfrm>
          <a:prstGeom prst="rect">
            <a:avLst/>
          </a:prstGeom>
        </p:spPr>
      </p:pic>
      <p:pic>
        <p:nvPicPr>
          <p:cNvPr id="2050" name="Picture 2" descr="Beautiful Bangladesh – International Social Business Summer Pro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8" y="-7562948"/>
            <a:ext cx="7770132" cy="639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0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88925"/>
            <a:ext cx="3298371" cy="1325563"/>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Flowers</a:t>
            </a:r>
          </a:p>
        </p:txBody>
      </p:sp>
      <p:sp>
        <p:nvSpPr>
          <p:cNvPr id="5" name="Content Placeholder 4"/>
          <p:cNvSpPr>
            <a:spLocks noGrp="1"/>
          </p:cNvSpPr>
          <p:nvPr>
            <p:ph idx="1"/>
          </p:nvPr>
        </p:nvSpPr>
        <p:spPr>
          <a:xfrm>
            <a:off x="968829" y="1466397"/>
            <a:ext cx="10842171" cy="1821089"/>
          </a:xfrm>
        </p:spPr>
        <p:txBody>
          <a:bodyPr/>
          <a:lstStyle/>
          <a:p>
            <a:r>
              <a:rPr lang="en-US" sz="2000" dirty="0">
                <a:latin typeface="Times New Roman" panose="02020603050405020304" pitchFamily="18" charset="0"/>
                <a:cs typeface="Times New Roman" panose="02020603050405020304" pitchFamily="18" charset="0"/>
              </a:rPr>
              <a:t>Bangladesh is a green country with many flowers. We all love flowers for its beauty and smell. We can't find any person who doesn't like flowers. There are various types of flowers in our country and various colors and smells in them. Some flowers are red, Some flowers are pink, some flowers are purple etc. Some flowers have a nice fragrance and some flowers are without a smell. Bangladeshi flowers are Rose, Water Lily, </a:t>
            </a:r>
            <a:r>
              <a:rPr lang="en-US" sz="2000" dirty="0" err="1">
                <a:latin typeface="Times New Roman" panose="02020603050405020304" pitchFamily="18" charset="0"/>
                <a:cs typeface="Times New Roman" panose="02020603050405020304" pitchFamily="18" charset="0"/>
              </a:rPr>
              <a:t>Kamini</a:t>
            </a:r>
            <a:r>
              <a:rPr lang="en-US" sz="2000" dirty="0">
                <a:latin typeface="Times New Roman" panose="02020603050405020304" pitchFamily="18" charset="0"/>
                <a:cs typeface="Times New Roman" panose="02020603050405020304" pitchFamily="18" charset="0"/>
              </a:rPr>
              <a:t>, Tuberose, Sunflower, Shelly, </a:t>
            </a:r>
            <a:r>
              <a:rPr lang="en-US" sz="2000" dirty="0" err="1">
                <a:latin typeface="Times New Roman" panose="02020603050405020304" pitchFamily="18" charset="0"/>
                <a:cs typeface="Times New Roman" panose="02020603050405020304" pitchFamily="18" charset="0"/>
              </a:rPr>
              <a:t>Palash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Shefali</a:t>
            </a:r>
            <a:r>
              <a:rPr lang="en-US" sz="2000" dirty="0">
                <a:latin typeface="Times New Roman" panose="02020603050405020304" pitchFamily="18" charset="0"/>
                <a:cs typeface="Times New Roman" panose="02020603050405020304" pitchFamily="18" charset="0"/>
              </a:rPr>
              <a:t>, Marigold, </a:t>
            </a:r>
            <a:r>
              <a:rPr lang="en-US" sz="2000" dirty="0" err="1">
                <a:latin typeface="Times New Roman" panose="02020603050405020304" pitchFamily="18" charset="0"/>
                <a:cs typeface="Times New Roman" panose="02020603050405020304" pitchFamily="18" charset="0"/>
              </a:rPr>
              <a:t>Beli</a:t>
            </a:r>
            <a:r>
              <a:rPr lang="en-US" sz="2000" dirty="0">
                <a:latin typeface="Times New Roman" panose="02020603050405020304" pitchFamily="18" charset="0"/>
                <a:cs typeface="Times New Roman" panose="02020603050405020304" pitchFamily="18" charset="0"/>
              </a:rPr>
              <a:t> etc.</a:t>
            </a:r>
          </a:p>
        </p:txBody>
      </p:sp>
      <p:pic>
        <p:nvPicPr>
          <p:cNvPr id="6" name="Picture 5"/>
          <p:cNvPicPr>
            <a:picLocks noChangeAspect="1"/>
          </p:cNvPicPr>
          <p:nvPr/>
        </p:nvPicPr>
        <p:blipFill>
          <a:blip r:embed="rId2"/>
          <a:stretch>
            <a:fillRect/>
          </a:stretch>
        </p:blipFill>
        <p:spPr>
          <a:xfrm>
            <a:off x="4601935" y="3501798"/>
            <a:ext cx="3325585" cy="2436359"/>
          </a:xfrm>
          <a:prstGeom prst="rect">
            <a:avLst/>
          </a:prstGeom>
        </p:spPr>
      </p:pic>
      <p:pic>
        <p:nvPicPr>
          <p:cNvPr id="1026" name="Picture 2" descr="Flowers of bangladesh hi-res stock photography and images - Alam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2256" y="3594326"/>
            <a:ext cx="3396343" cy="2343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01484" y="3594327"/>
            <a:ext cx="3441139" cy="2474464"/>
          </a:xfrm>
          <a:prstGeom prst="rect">
            <a:avLst/>
          </a:prstGeom>
        </p:spPr>
      </p:pic>
    </p:spTree>
    <p:extLst>
      <p:ext uri="{BB962C8B-B14F-4D97-AF65-F5344CB8AC3E}">
        <p14:creationId xmlns:p14="http://schemas.microsoft.com/office/powerpoint/2010/main" val="175068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8343"/>
            <a:ext cx="3037114" cy="972231"/>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Fruits</a:t>
            </a:r>
          </a:p>
        </p:txBody>
      </p:sp>
      <p:pic>
        <p:nvPicPr>
          <p:cNvPr id="4" name="Content Placeholder 3"/>
          <p:cNvPicPr>
            <a:picLocks noGrp="1" noChangeAspect="1"/>
          </p:cNvPicPr>
          <p:nvPr>
            <p:ph idx="1"/>
          </p:nvPr>
        </p:nvPicPr>
        <p:blipFill>
          <a:blip r:embed="rId2"/>
          <a:stretch>
            <a:fillRect/>
          </a:stretch>
        </p:blipFill>
        <p:spPr>
          <a:xfrm>
            <a:off x="3385458" y="1639332"/>
            <a:ext cx="4125685" cy="3020238"/>
          </a:xfrm>
          <a:prstGeom prst="rect">
            <a:avLst/>
          </a:prstGeom>
        </p:spPr>
      </p:pic>
      <p:sp>
        <p:nvSpPr>
          <p:cNvPr id="5" name="Rectangle 4"/>
          <p:cNvSpPr/>
          <p:nvPr/>
        </p:nvSpPr>
        <p:spPr>
          <a:xfrm>
            <a:off x="1127349" y="5160118"/>
            <a:ext cx="9601200" cy="101566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most grown fruits in Bangladesh are mango, jackfruit, blackberry, pineapple, banana, litchi, lemon, guava, berry, papaya, tamarind, melon, watermelon, cashew nut, </a:t>
            </a:r>
            <a:r>
              <a:rPr lang="en-US" sz="2000" dirty="0" err="1">
                <a:latin typeface="Times New Roman" panose="02020603050405020304" pitchFamily="18" charset="0"/>
                <a:cs typeface="Times New Roman" panose="02020603050405020304" pitchFamily="18" charset="0"/>
              </a:rPr>
              <a:t>palmyra</a:t>
            </a:r>
            <a:r>
              <a:rPr lang="en-US" sz="2000" dirty="0">
                <a:latin typeface="Times New Roman" panose="02020603050405020304" pitchFamily="18" charset="0"/>
                <a:cs typeface="Times New Roman" panose="02020603050405020304" pitchFamily="18" charset="0"/>
              </a:rPr>
              <a:t>, and blueberry</a:t>
            </a:r>
          </a:p>
        </p:txBody>
      </p:sp>
    </p:spTree>
    <p:extLst>
      <p:ext uri="{BB962C8B-B14F-4D97-AF65-F5344CB8AC3E}">
        <p14:creationId xmlns:p14="http://schemas.microsoft.com/office/powerpoint/2010/main" val="331752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579914" cy="1325563"/>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Population</a:t>
            </a:r>
          </a:p>
        </p:txBody>
      </p:sp>
      <p:sp>
        <p:nvSpPr>
          <p:cNvPr id="3" name="Content Placeholder 2"/>
          <p:cNvSpPr>
            <a:spLocks noGrp="1"/>
          </p:cNvSpPr>
          <p:nvPr>
            <p:ph idx="1"/>
          </p:nvPr>
        </p:nvSpPr>
        <p:spPr>
          <a:xfrm>
            <a:off x="478971" y="1690688"/>
            <a:ext cx="11038114" cy="4351338"/>
          </a:xfrm>
        </p:spPr>
        <p:txBody>
          <a:bodyPr>
            <a:normAutofit/>
          </a:bodyPr>
          <a:lstStyle/>
          <a:p>
            <a:r>
              <a:rPr lang="en-US" sz="2000" dirty="0">
                <a:latin typeface="Times New Roman" panose="02020603050405020304" pitchFamily="18" charset="0"/>
                <a:cs typeface="Times New Roman" panose="02020603050405020304" pitchFamily="18" charset="0"/>
              </a:rPr>
              <a:t>In 1900 the population of Bangladesh was around 29 million people. By 1950 it had grown only slightly to 38 million. But then things changed. Between 1950 and 2000 the population of Bangladesh increased with 92 million people to 130 million corresponding to a 341 percent increase. From 2000 to 2020 the population has increased with an additional 35 million people to 164 million.</a:t>
            </a:r>
          </a:p>
        </p:txBody>
      </p:sp>
      <p:pic>
        <p:nvPicPr>
          <p:cNvPr id="4" name="Picture 3"/>
          <p:cNvPicPr>
            <a:picLocks noChangeAspect="1"/>
          </p:cNvPicPr>
          <p:nvPr/>
        </p:nvPicPr>
        <p:blipFill>
          <a:blip r:embed="rId2"/>
          <a:stretch>
            <a:fillRect/>
          </a:stretch>
        </p:blipFill>
        <p:spPr>
          <a:xfrm>
            <a:off x="3948793" y="2988808"/>
            <a:ext cx="4161064" cy="3303589"/>
          </a:xfrm>
          <a:prstGeom prst="rect">
            <a:avLst/>
          </a:prstGeom>
        </p:spPr>
      </p:pic>
    </p:spTree>
    <p:extLst>
      <p:ext uri="{BB962C8B-B14F-4D97-AF65-F5344CB8AC3E}">
        <p14:creationId xmlns:p14="http://schemas.microsoft.com/office/powerpoint/2010/main" val="4023105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15343" cy="843189"/>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Development</a:t>
            </a:r>
          </a:p>
        </p:txBody>
      </p:sp>
      <p:sp>
        <p:nvSpPr>
          <p:cNvPr id="3" name="Content Placeholder 2"/>
          <p:cNvSpPr>
            <a:spLocks noGrp="1"/>
          </p:cNvSpPr>
          <p:nvPr>
            <p:ph idx="1"/>
          </p:nvPr>
        </p:nvSpPr>
        <p:spPr>
          <a:xfrm>
            <a:off x="838200" y="5105400"/>
            <a:ext cx="10515600" cy="1284514"/>
          </a:xfrm>
        </p:spPr>
        <p:txBody>
          <a:bodyPr/>
          <a:lstStyle/>
          <a:p>
            <a:r>
              <a:rPr lang="en-US" sz="2000" dirty="0">
                <a:latin typeface="Times New Roman" panose="02020603050405020304" pitchFamily="18" charset="0"/>
                <a:cs typeface="Times New Roman" panose="02020603050405020304" pitchFamily="18" charset="0"/>
              </a:rPr>
              <a:t>In the 40 years since its birth from ashes and fire, Bangladesh has registered many gains. In terms of Millennium Development Goals, Bangladesh has achieved remarkable progress in the areas of primary schooling, lowering the infant and under-five mortality rate and overall poverty reduction</a:t>
            </a:r>
            <a:r>
              <a:rPr lang="en-US" dirty="0"/>
              <a:t>.</a:t>
            </a:r>
          </a:p>
        </p:txBody>
      </p:sp>
      <p:pic>
        <p:nvPicPr>
          <p:cNvPr id="4" name="Picture 3"/>
          <p:cNvPicPr>
            <a:picLocks noChangeAspect="1"/>
          </p:cNvPicPr>
          <p:nvPr/>
        </p:nvPicPr>
        <p:blipFill>
          <a:blip r:embed="rId2"/>
          <a:stretch>
            <a:fillRect/>
          </a:stretch>
        </p:blipFill>
        <p:spPr>
          <a:xfrm>
            <a:off x="6485163" y="1766207"/>
            <a:ext cx="4204607" cy="2670062"/>
          </a:xfrm>
          <a:prstGeom prst="rect">
            <a:avLst/>
          </a:prstGeom>
        </p:spPr>
      </p:pic>
      <p:pic>
        <p:nvPicPr>
          <p:cNvPr id="5" name="Picture 4"/>
          <p:cNvPicPr>
            <a:picLocks noChangeAspect="1"/>
          </p:cNvPicPr>
          <p:nvPr/>
        </p:nvPicPr>
        <p:blipFill>
          <a:blip r:embed="rId3"/>
          <a:stretch>
            <a:fillRect/>
          </a:stretch>
        </p:blipFill>
        <p:spPr>
          <a:xfrm>
            <a:off x="1143001" y="1766207"/>
            <a:ext cx="4561114" cy="2670062"/>
          </a:xfrm>
          <a:prstGeom prst="rect">
            <a:avLst/>
          </a:prstGeom>
        </p:spPr>
      </p:pic>
      <p:sp>
        <p:nvSpPr>
          <p:cNvPr id="7" name="TextBox 6">
            <a:extLst>
              <a:ext uri="{FF2B5EF4-FFF2-40B4-BE49-F238E27FC236}">
                <a16:creationId xmlns:a16="http://schemas.microsoft.com/office/drawing/2014/main" id="{FD5079CB-57C2-6BBE-7C03-49B5531856C7}"/>
              </a:ext>
            </a:extLst>
          </p:cNvPr>
          <p:cNvSpPr txBox="1"/>
          <p:nvPr/>
        </p:nvSpPr>
        <p:spPr>
          <a:xfrm>
            <a:off x="3048802" y="3246740"/>
            <a:ext cx="6097604" cy="369332"/>
          </a:xfrm>
          <a:prstGeom prst="rect">
            <a:avLst/>
          </a:prstGeom>
          <a:noFill/>
        </p:spPr>
        <p:txBody>
          <a:bodyPr wrap="square">
            <a:spAutoFit/>
          </a:bodyPr>
          <a:lstStyle/>
          <a:p>
            <a:r>
              <a:rPr lang="en-US" sz="1800" b="1" u="sng" dirty="0">
                <a:solidFill>
                  <a:srgbClr val="002060"/>
                </a:solidFill>
                <a:latin typeface="Times New Roman" panose="02020603050405020304" pitchFamily="18" charset="0"/>
                <a:cs typeface="Times New Roman" panose="02020603050405020304" pitchFamily="18" charset="0"/>
              </a:rPr>
              <a:t>B</a:t>
            </a:r>
            <a:endParaRPr lang="en-US" dirty="0"/>
          </a:p>
        </p:txBody>
      </p:sp>
    </p:spTree>
    <p:extLst>
      <p:ext uri="{BB962C8B-B14F-4D97-AF65-F5344CB8AC3E}">
        <p14:creationId xmlns:p14="http://schemas.microsoft.com/office/powerpoint/2010/main" val="156802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462</Words>
  <Application>Microsoft Office PowerPoint</Application>
  <PresentationFormat>Widescreen</PresentationFormat>
  <Paragraphs>20</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Castellar</vt:lpstr>
      <vt:lpstr>Imprint MT Shadow</vt:lpstr>
      <vt:lpstr>Times New Roman</vt:lpstr>
      <vt:lpstr>Wingdings</vt:lpstr>
      <vt:lpstr>Office Theme</vt:lpstr>
      <vt:lpstr>PowerPoint Presentation</vt:lpstr>
      <vt:lpstr>Independence</vt:lpstr>
      <vt:lpstr>Liberation War</vt:lpstr>
      <vt:lpstr>Cultuer of BD</vt:lpstr>
      <vt:lpstr>Beauty</vt:lpstr>
      <vt:lpstr>Flowers</vt:lpstr>
      <vt:lpstr>Fruits</vt:lpstr>
      <vt:lpstr>Population</vt:lpstr>
      <vt:lpstr>Development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Denco Computers</dc:creator>
  <cp:lastModifiedBy>Ajmahin Shakib</cp:lastModifiedBy>
  <cp:revision>14</cp:revision>
  <dcterms:created xsi:type="dcterms:W3CDTF">2024-11-29T08:28:41Z</dcterms:created>
  <dcterms:modified xsi:type="dcterms:W3CDTF">2024-12-03T19:46:17Z</dcterms:modified>
</cp:coreProperties>
</file>